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8"/>
  </p:normalViewPr>
  <p:slideViewPr>
    <p:cSldViewPr snapToGrid="0">
      <p:cViewPr varScale="1">
        <p:scale>
          <a:sx n="106" d="100"/>
          <a:sy n="106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chemeClr val="accent2"/>
                </a:highlight>
              </a:rPr>
              <a:t>Background + Role</a:t>
            </a:r>
            <a:endParaRPr/>
          </a:p>
        </p:txBody>
      </p:sp>
      <p:sp>
        <p:nvSpPr>
          <p:cNvPr id="287" name="Google Shape;2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d844f6254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Trafton presenting</a:t>
            </a:r>
            <a:endParaRPr b="1"/>
          </a:p>
        </p:txBody>
      </p:sp>
      <p:sp>
        <p:nvSpPr>
          <p:cNvPr id="364" name="Google Shape;364;g22d844f625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dc4f7ac6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dc4f7ac6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Trafton presenting</a:t>
            </a:r>
            <a:endParaRPr b="1"/>
          </a:p>
        </p:txBody>
      </p:sp>
      <p:sp>
        <p:nvSpPr>
          <p:cNvPr id="370" name="Google Shape;370;g22dc4f7ac6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ac8bf602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ac8bf602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Trafton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briefly mention that we gathered information on their organization and revised/condensed it into an org chart that was more relevant for our purposes</a:t>
            </a:r>
            <a:endParaRPr/>
          </a:p>
        </p:txBody>
      </p:sp>
      <p:sp>
        <p:nvSpPr>
          <p:cNvPr id="446" name="Google Shape;446;g23ac8bf602e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acbe257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3acbe25761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Andrew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way to organize all of our key mission information &amp; goals as they evolve over time through the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Barren and broad beneficiaries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looks like a lot, it’s actually pretty vague overall. You’ll see that after we gained more information and a better understanding, we were really able to hone in on some of the more important parts of our mission.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value propositions (gains for the beneficiaries), buy-in and beneficiaries as they were the most significant categories and changes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How these changed from what we had initially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value propositions were initially focusing on building a brand new dashboard to fit the needs of FM. We later shifted away from these value propositions as we discovered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“Here was our original idea”</a:t>
            </a:r>
            <a:endParaRPr/>
          </a:p>
        </p:txBody>
      </p:sp>
      <p:sp>
        <p:nvSpPr>
          <p:cNvPr id="460" name="Google Shape;460;g23acbe2576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e9ca3e90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e9ca3e909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Andrew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the value propositions, buy-in and beneficiaries as they were the most significant categories and changes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How these changed from what we had initially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value propositions were initially focusing on building a brand new dashboard to fit the needs of FM. We later shifted away from these value propositions as we discovered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budget encompasses the key activities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Mission achieved when our MVP is successfully deployed and allows the higher ups to make more well informed decisions and carry out missions efficiently with less missions stoppage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“Here was final idea”</a:t>
            </a:r>
            <a:endParaRPr/>
          </a:p>
        </p:txBody>
      </p:sp>
      <p:sp>
        <p:nvSpPr>
          <p:cNvPr id="467" name="Google Shape;467;g21e9ca3e909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acbe81b6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acbe81b6b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Matt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Leads directly into the next slide</a:t>
            </a:r>
            <a:endParaRPr b="1"/>
          </a:p>
        </p:txBody>
      </p:sp>
      <p:sp>
        <p:nvSpPr>
          <p:cNvPr id="474" name="Google Shape;474;g23acbe81b6b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acbe2576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acbe25761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Matt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MENTION THAT WE DID NOT EVEN HAVE ANY DIAGRAMS/SOLUTIONS YET</a:t>
            </a:r>
            <a:endParaRPr b="1"/>
          </a:p>
        </p:txBody>
      </p:sp>
      <p:sp>
        <p:nvSpPr>
          <p:cNvPr id="481" name="Google Shape;481;g23acbe25761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e9ca3e90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e9ca3e909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Seamus presenting</a:t>
            </a:r>
            <a:endParaRPr b="1"/>
          </a:p>
        </p:txBody>
      </p:sp>
      <p:sp>
        <p:nvSpPr>
          <p:cNvPr id="489" name="Google Shape;489;g21e9ca3e909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e9ca3e9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1e9ca3e90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Seamus Presenting</a:t>
            </a:r>
            <a:endParaRPr b="1"/>
          </a:p>
        </p:txBody>
      </p:sp>
      <p:sp>
        <p:nvSpPr>
          <p:cNvPr id="497" name="Google Shape;497;g21e9ca3e90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acbe81b6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acbe81b6b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Christie presenting</a:t>
            </a:r>
            <a:endParaRPr/>
          </a:p>
        </p:txBody>
      </p:sp>
      <p:sp>
        <p:nvSpPr>
          <p:cNvPr id="301" name="Google Shape;301;g23acbe81b6b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dc4f7ac6f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dc4f7ac6f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Seamus and Matt</a:t>
            </a:r>
            <a:endParaRPr b="1"/>
          </a:p>
        </p:txBody>
      </p:sp>
      <p:sp>
        <p:nvSpPr>
          <p:cNvPr id="526" name="Google Shape;526;g22dc4f7ac6f_4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dc4f7ac6f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dc4f7ac6f_4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Trafton presenting</a:t>
            </a:r>
            <a:endParaRPr b="1"/>
          </a:p>
        </p:txBody>
      </p:sp>
      <p:sp>
        <p:nvSpPr>
          <p:cNvPr id="564" name="Google Shape;564;g22dc4f7ac6f_4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acbe257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acbe2576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Seamus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350th SWW already has a dashboard that does all of the things they want done -&gt; The 350th SWW already </a:t>
            </a:r>
            <a:r>
              <a:rPr lang="en-US">
                <a:highlight>
                  <a:srgbClr val="00FF00"/>
                </a:highlight>
              </a:rPr>
              <a:t>has the capability to solve most of the FM’s wants but isn’t a user friendly experience</a:t>
            </a:r>
            <a:endParaRPr>
              <a:highlight>
                <a:srgbClr val="0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Knowing this we still tried to make a simple dashboard visual to show hypothetically what a new one would look like -&gt; Knowing this we still tried to make a simple dashboard visual to show hypothetically what a new </a:t>
            </a:r>
            <a:r>
              <a:rPr lang="en-US">
                <a:highlight>
                  <a:srgbClr val="00FF00"/>
                </a:highlight>
              </a:rPr>
              <a:t>more friendly user experience</a:t>
            </a:r>
            <a:r>
              <a:rPr lang="en-US"/>
              <a:t> one would look like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made a visual to show the 350th SWW what a switch to Microsoft Teams for collaboration entails and the process of switching over -&gt; We made a visual to show the 350th SWW what a switch to Microsoft Teams for collaboration entails and </a:t>
            </a:r>
            <a:r>
              <a:rPr lang="en-US">
                <a:highlight>
                  <a:srgbClr val="00FF00"/>
                </a:highlight>
              </a:rPr>
              <a:t>what the new data pipeline process would look like</a:t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570" name="Google Shape;570;g23acbe2576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ad0e3b60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ad0e3b60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Christie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After initial interviews and research, we were able to get familiar with the general FM system and possible solutions &amp; roadblocks we may encounter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found that there seemed to be a solution that was already in use - A Power BI dashboard created and maintained by Kermitt Francis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eventually came to the conclusion that, while this dashboard did have much of the requested data/solutions, the ACC Dashboard was unintuitive, contracted to a single entity, and would require higher access levels for us to work with as well as the creation of a more extensive and specific training program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At this point we decided to forgo the training program angle and do our best with the permissions we have to create a mock-dashboard and live collaboration site to show how much time and money could be saved through a simple implementation of Teams-Integrated PowerBI and PowerApps through Sharepoint</a:t>
            </a:r>
            <a:endParaRPr/>
          </a:p>
        </p:txBody>
      </p:sp>
      <p:sp>
        <p:nvSpPr>
          <p:cNvPr id="309" name="Google Shape;309;g23ad0e3b60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ad0e3b60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ad0e3b603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Trafton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In-Person Interview: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Elaine Boothby (Family member)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15+ year FM/Sales worker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Gave further insight into the world of FM</a:t>
            </a:r>
            <a:endParaRPr/>
          </a:p>
        </p:txBody>
      </p:sp>
      <p:sp>
        <p:nvSpPr>
          <p:cNvPr id="317" name="Google Shape;317;g23ad0e3b603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acbe257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acbe2576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2"/>
              </a:highlight>
            </a:endParaRPr>
          </a:p>
        </p:txBody>
      </p:sp>
      <p:sp>
        <p:nvSpPr>
          <p:cNvPr id="325" name="Google Shape;325;g23acbe2576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acbe81b6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acbe81b6b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Andrew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They wanted a new Dashboard to fit the specific needs of each section of the 350 SWW’s FM Team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they currently use and what they need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They struggled with collaboration (spreadsheets), so we want to provide them with a more efficient and user-friendly way to work together in real-time on crucial and time-sensitive financial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Mr. Orpilla has supported us a lot; he has been a great resource for information on the systems that the SWW uses (CRIS and DEAMS, the dashboard they primarily use is overseen by TekSouth) and how/where available data &amp; systems could be used in our solution</a:t>
            </a:r>
            <a:endParaRPr/>
          </a:p>
        </p:txBody>
      </p:sp>
      <p:sp>
        <p:nvSpPr>
          <p:cNvPr id="332" name="Google Shape;332;g23acbe81b6b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acbe81b6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acbe81b6b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Andrew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dashboard solution isn’t exclusive to just the air force FM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key features that can be universal to any organization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time collaboration: save time and resources. No time wasted on sending documents back and forth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User-based access controls: no need to to give/receive permissions every time an individual user needs to access or change something</a:t>
            </a:r>
            <a:endParaRPr/>
          </a:p>
        </p:txBody>
      </p:sp>
      <p:sp>
        <p:nvSpPr>
          <p:cNvPr id="339" name="Google Shape;339;g23acbe81b6b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acbe81b6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3acbe81b6b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Christie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Frustration: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Stakeholders</a:t>
            </a:r>
            <a:r>
              <a:rPr lang="en-US"/>
              <a:t> including the financial management team and resource advisors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9900"/>
                </a:highlight>
              </a:rPr>
              <a:t>“Late swap to new Problem (Data-&gt;Cash)” - we swapped to cashdash from data dash about a month into the class so we started behind schedule</a:t>
            </a:r>
            <a:endParaRPr>
              <a:highlight>
                <a:srgbClr val="FF99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lang="en-US">
                <a:highlight>
                  <a:srgbClr val="FF9900"/>
                </a:highlight>
              </a:rPr>
              <a:t>Spoke to FM wing members including and the resource advisors about DoD practices and behavior</a:t>
            </a:r>
            <a:r>
              <a:rPr lang="en-US"/>
              <a:t>” - </a:t>
            </a:r>
            <a:r>
              <a:rPr lang="en-US">
                <a:highlight>
                  <a:srgbClr val="FF0000"/>
                </a:highlight>
              </a:rPr>
              <a:t>can you be more specific? what practices &amp; behavior did we learn? why did that help?</a:t>
            </a:r>
            <a:endParaRPr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Gained insight into the various roadblocks and setbacks experienced using the current dashboard such as miscommunications that result in inaccurate or outdated information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Insight: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instance, Kermitt Francis enlightened us that the solutions we were seeking are already integrated into Microsoft tools. </a:t>
            </a:r>
            <a:endParaRPr/>
          </a:p>
        </p:txBody>
      </p:sp>
      <p:sp>
        <p:nvSpPr>
          <p:cNvPr id="347" name="Google Shape;347;g23acbe81b6b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acbe81b6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acbe81b6b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Christie presenting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We found from speaking with the RAs that they would love the implementation of a more user friendly way to collaborate in real time. Later we go more in depth on the time/money saving estimates with our solution.RA Elizabeth Raley had used Microsoft Teams for cloud collaboration at their previous wing and it worked great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3acbe81b6b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700" cy="3640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7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7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200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7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4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2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61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03" y="-322632"/>
            <a:ext cx="4195500" cy="8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513" y="2466913"/>
            <a:ext cx="5826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612" y="-139786"/>
            <a:ext cx="5368800" cy="7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2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1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8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0"/>
              </a:srgbClr>
            </a:outerShdw>
          </a:effectLst>
        </p:spPr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5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9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700" cy="36408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0"/>
              </a:srgbClr>
            </a:outerShdw>
          </a:effectLst>
        </p:spPr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7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7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200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898295" y="971253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9330490" y="2613787"/>
            <a:ext cx="801900" cy="19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2200"/>
              <a:buFont typeface="Arial"/>
              <a:buNone/>
            </a:pPr>
            <a:r>
              <a:rPr lang="en-US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7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7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2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2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52" name="Google Shape;252;p3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33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33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60" name="Google Shape;260;p34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0"/>
              </a:srgbClr>
            </a:outerShdw>
          </a:effectLst>
        </p:spPr>
      </p:sp>
      <p:sp>
        <p:nvSpPr>
          <p:cNvPr id="261" name="Google Shape;261;p34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34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4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0"/>
              </a:srgbClr>
            </a:outerShdw>
          </a:effectLst>
        </p:spPr>
      </p:sp>
      <p:sp>
        <p:nvSpPr>
          <p:cNvPr id="264" name="Google Shape;264;p34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3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66" name="Google Shape;266;p34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20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0"/>
              </a:srgbClr>
            </a:outerShdw>
          </a:effectLst>
        </p:spPr>
      </p:sp>
      <p:sp>
        <p:nvSpPr>
          <p:cNvPr id="267" name="Google Shape;267;p34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61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68" name="Google Shape;268;p34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34"/>
          <p:cNvCxnSpPr/>
          <p:nvPr/>
        </p:nvCxnSpPr>
        <p:spPr>
          <a:xfrm>
            <a:off x="6962227" y="2133600"/>
            <a:ext cx="0" cy="39669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3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 rot="5400000">
            <a:off x="3478803" y="-322632"/>
            <a:ext cx="4195500" cy="89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 rot="5400000">
            <a:off x="6267513" y="2466913"/>
            <a:ext cx="5826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 rot="5400000">
            <a:off x="1679613" y="-139786"/>
            <a:ext cx="5368800" cy="7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200" cy="41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2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200" cy="3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 rtl="0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1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6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 rtl="0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1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800" cy="1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5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20">
            <a:alphaModFix/>
          </a:blip>
          <a:srcRect l="3614"/>
          <a:stretch/>
        </p:blipFill>
        <p:spPr>
          <a:xfrm>
            <a:off x="0" y="2669685"/>
            <a:ext cx="4037011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21">
            <a:alphaModFix/>
          </a:blip>
          <a:srcRect l="35641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22">
            <a:alphaModFix/>
          </a:blip>
          <a:srcRect t="28810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23">
            <a:alphaModFix/>
          </a:blip>
          <a:srcRect b="23318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7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7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7" descr="Stock exchange numbers"/>
          <p:cNvPicPr preferRelativeResize="0"/>
          <p:nvPr/>
        </p:nvPicPr>
        <p:blipFill rotWithShape="1">
          <a:blip r:embed="rId8">
            <a:alphaModFix/>
          </a:blip>
          <a:srcRect t="18262" r="-1" b="20047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 extrusionOk="0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6" name="Google Shape;296;p37"/>
          <p:cNvSpPr/>
          <p:nvPr/>
        </p:nvSpPr>
        <p:spPr>
          <a:xfrm>
            <a:off x="0" y="4055533"/>
            <a:ext cx="12192000" cy="2802467"/>
          </a:xfrm>
          <a:custGeom>
            <a:avLst/>
            <a:gdLst/>
            <a:ahLst/>
            <a:cxnLst/>
            <a:rect l="l" t="t" r="r" b="b"/>
            <a:pathLst>
              <a:path w="12192000" h="2802467" extrusionOk="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title"/>
          </p:nvPr>
        </p:nvSpPr>
        <p:spPr>
          <a:xfrm>
            <a:off x="636916" y="4607824"/>
            <a:ext cx="10791496" cy="208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00000"/>
              <a:buFont typeface="Century Gothic"/>
              <a:buNone/>
            </a:pPr>
            <a:r>
              <a:rPr lang="en-US" sz="4800">
                <a:solidFill>
                  <a:srgbClr val="EBEBEB"/>
                </a:solidFill>
              </a:rPr>
              <a:t>Cash Dash</a:t>
            </a:r>
            <a:br>
              <a:rPr lang="en-US" sz="4800" dirty="0">
                <a:solidFill>
                  <a:srgbClr val="EBEBEB"/>
                </a:solidFill>
              </a:rPr>
            </a:br>
            <a:br>
              <a:rPr lang="en-US" sz="18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FD37E"/>
                </a:solidFill>
              </a:rPr>
              <a:t>Presented By: </a:t>
            </a:r>
            <a:br>
              <a:rPr lang="en-US" sz="2000" dirty="0">
                <a:solidFill>
                  <a:srgbClr val="EBEBEB"/>
                </a:solidFill>
              </a:rPr>
            </a:br>
            <a:r>
              <a:rPr lang="en-US" sz="2000" dirty="0">
                <a:solidFill>
                  <a:srgbClr val="EBEBEB"/>
                </a:solidFill>
              </a:rPr>
              <a:t>Trafton Boothby, Christie Djidjev, Andrew Bell, Matthew </a:t>
            </a:r>
            <a:r>
              <a:rPr lang="en-US" sz="2000" dirty="0" err="1">
                <a:solidFill>
                  <a:srgbClr val="EBEBEB"/>
                </a:solidFill>
              </a:rPr>
              <a:t>Chesser</a:t>
            </a:r>
            <a:r>
              <a:rPr lang="en-US" sz="2000" dirty="0">
                <a:solidFill>
                  <a:srgbClr val="EBEBEB"/>
                </a:solidFill>
              </a:rPr>
              <a:t>, Seamus O’Meara</a:t>
            </a:r>
            <a:br>
              <a:rPr lang="en-US" sz="2000" dirty="0">
                <a:solidFill>
                  <a:srgbClr val="EBEBEB"/>
                </a:solidFill>
              </a:rPr>
            </a:br>
            <a:br>
              <a:rPr lang="en-US" sz="2000" dirty="0">
                <a:solidFill>
                  <a:srgbClr val="EBEBEB"/>
                </a:solidFill>
              </a:rPr>
            </a:br>
            <a:r>
              <a:rPr lang="en-US" sz="1600" dirty="0">
                <a:solidFill>
                  <a:srgbClr val="EBEBEB"/>
                </a:solidFill>
              </a:rPr>
              <a:t>Date: 4/27/2023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421876" y="2425363"/>
            <a:ext cx="113481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en-US" sz="6000"/>
              <a:t>Workflow Comparison Chart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lang="en-US" sz="6000">
                <a:solidFill>
                  <a:srgbClr val="FF0000"/>
                </a:solidFill>
              </a:rPr>
              <a:t>Current</a:t>
            </a:r>
            <a:r>
              <a:rPr lang="en-US" sz="6000"/>
              <a:t> vs. </a:t>
            </a:r>
            <a:r>
              <a:rPr lang="en-US" sz="6000">
                <a:solidFill>
                  <a:srgbClr val="00FF00"/>
                </a:solidFill>
              </a:rPr>
              <a:t>Revised</a:t>
            </a:r>
            <a:endParaRPr sz="6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8086"/>
            </a:gs>
            <a:gs pos="100000">
              <a:srgbClr val="0F2223"/>
            </a:gs>
          </a:gsLst>
          <a:lin ang="5400012" scaled="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47"/>
          <p:cNvGrpSpPr/>
          <p:nvPr/>
        </p:nvGrpSpPr>
        <p:grpSpPr>
          <a:xfrm>
            <a:off x="2338674" y="665227"/>
            <a:ext cx="3102903" cy="806251"/>
            <a:chOff x="308838" y="1242975"/>
            <a:chExt cx="3558375" cy="924600"/>
          </a:xfrm>
        </p:grpSpPr>
        <p:cxnSp>
          <p:nvCxnSpPr>
            <p:cNvPr id="373" name="Google Shape;373;p47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74" name="Google Shape;374;p47"/>
            <p:cNvSpPr txBox="1"/>
            <p:nvPr/>
          </p:nvSpPr>
          <p:spPr>
            <a:xfrm>
              <a:off x="30883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Pull &amp; Upload Data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47"/>
          <p:cNvGrpSpPr/>
          <p:nvPr/>
        </p:nvGrpSpPr>
        <p:grpSpPr>
          <a:xfrm>
            <a:off x="2338674" y="1888774"/>
            <a:ext cx="2845423" cy="806251"/>
            <a:chOff x="308838" y="2646125"/>
            <a:chExt cx="3263100" cy="924600"/>
          </a:xfrm>
        </p:grpSpPr>
        <p:cxnSp>
          <p:nvCxnSpPr>
            <p:cNvPr id="376" name="Google Shape;376;p47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1F887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77" name="Google Shape;377;p47"/>
            <p:cNvSpPr txBox="1"/>
            <p:nvPr/>
          </p:nvSpPr>
          <p:spPr>
            <a:xfrm>
              <a:off x="308838" y="26461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RAs Filter/Update Spreadsheets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8" name="Google Shape;378;p47"/>
          <p:cNvGrpSpPr/>
          <p:nvPr/>
        </p:nvGrpSpPr>
        <p:grpSpPr>
          <a:xfrm>
            <a:off x="6130915" y="2538915"/>
            <a:ext cx="3629918" cy="806251"/>
            <a:chOff x="4657738" y="3391700"/>
            <a:chExt cx="4162750" cy="924600"/>
          </a:xfrm>
        </p:grpSpPr>
        <p:cxnSp>
          <p:nvCxnSpPr>
            <p:cNvPr id="379" name="Google Shape;379;p47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80" name="Google Shape;380;p47"/>
            <p:cNvSpPr txBox="1"/>
            <p:nvPr/>
          </p:nvSpPr>
          <p:spPr>
            <a:xfrm>
              <a:off x="6696488" y="33917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Re-Upload to LCMP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1" name="Google Shape;381;p47"/>
          <p:cNvGrpSpPr/>
          <p:nvPr/>
        </p:nvGrpSpPr>
        <p:grpSpPr>
          <a:xfrm>
            <a:off x="6612346" y="665227"/>
            <a:ext cx="3148487" cy="806251"/>
            <a:chOff x="5209838" y="1242975"/>
            <a:chExt cx="3610650" cy="924600"/>
          </a:xfrm>
        </p:grpSpPr>
        <p:sp>
          <p:nvSpPr>
            <p:cNvPr id="382" name="Google Shape;382;p47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Finalized &amp; Re-Uploaded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83" name="Google Shape;383;p47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84" name="Google Shape;384;p47"/>
          <p:cNvGrpSpPr/>
          <p:nvPr/>
        </p:nvGrpSpPr>
        <p:grpSpPr>
          <a:xfrm>
            <a:off x="6961538" y="1598594"/>
            <a:ext cx="2799294" cy="806251"/>
            <a:chOff x="5610288" y="2313350"/>
            <a:chExt cx="3210200" cy="924600"/>
          </a:xfrm>
        </p:grpSpPr>
        <p:cxnSp>
          <p:nvCxnSpPr>
            <p:cNvPr id="385" name="Google Shape;385;p47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1B786E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86" name="Google Shape;386;p47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Analyst Download &amp; Review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" name="Google Shape;387;p47"/>
          <p:cNvGrpSpPr/>
          <p:nvPr/>
        </p:nvGrpSpPr>
        <p:grpSpPr>
          <a:xfrm>
            <a:off x="4337646" y="152405"/>
            <a:ext cx="3420158" cy="3414275"/>
            <a:chOff x="2610905" y="610653"/>
            <a:chExt cx="3922200" cy="3922200"/>
          </a:xfrm>
        </p:grpSpPr>
        <p:sp>
          <p:nvSpPr>
            <p:cNvPr id="388" name="Google Shape;388;p47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6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Google Shape;404;p47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47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4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47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8" name="Google Shape;408;p47"/>
          <p:cNvGrpSpPr/>
          <p:nvPr/>
        </p:nvGrpSpPr>
        <p:grpSpPr>
          <a:xfrm>
            <a:off x="2354769" y="4623272"/>
            <a:ext cx="2605250" cy="1138160"/>
            <a:chOff x="323513" y="1986800"/>
            <a:chExt cx="2952125" cy="1289700"/>
          </a:xfrm>
        </p:grpSpPr>
        <p:sp>
          <p:nvSpPr>
            <p:cNvPr id="409" name="Google Shape;409;p4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525" tIns="92525" rIns="92525" bIns="925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Automated Notification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0" name="Google Shape;410;p4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249C90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11" name="Google Shape;411;p47"/>
          <p:cNvGrpSpPr/>
          <p:nvPr/>
        </p:nvGrpSpPr>
        <p:grpSpPr>
          <a:xfrm>
            <a:off x="6666951" y="5535468"/>
            <a:ext cx="3186399" cy="1138160"/>
            <a:chOff x="5209838" y="3020450"/>
            <a:chExt cx="3610650" cy="1289700"/>
          </a:xfrm>
        </p:grpSpPr>
        <p:sp>
          <p:nvSpPr>
            <p:cNvPr id="412" name="Google Shape;412;p4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525" tIns="92525" rIns="92525" bIns="925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RAs Filter/Update Necessary Parts Only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3" name="Google Shape;413;p4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D7E7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14" name="Google Shape;414;p47"/>
          <p:cNvGrpSpPr/>
          <p:nvPr/>
        </p:nvGrpSpPr>
        <p:grpSpPr>
          <a:xfrm>
            <a:off x="4418672" y="3512790"/>
            <a:ext cx="3366591" cy="3345202"/>
            <a:chOff x="2662213" y="676344"/>
            <a:chExt cx="3814835" cy="3790597"/>
          </a:xfrm>
        </p:grpSpPr>
        <p:sp>
          <p:nvSpPr>
            <p:cNvPr id="415" name="Google Shape;415;p4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2525" tIns="92525" rIns="92525" bIns="925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2525" tIns="92525" rIns="92525" bIns="925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2525" tIns="92525" rIns="92525" bIns="925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4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419" name="Google Shape;419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2525" tIns="92525" rIns="92525" bIns="925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spcFirstLastPara="1" wrap="square" lIns="92525" tIns="92525" rIns="92525" bIns="925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4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422" name="Google Shape;422;p4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2525" tIns="92525" rIns="92525" bIns="925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2525" tIns="92525" rIns="92525" bIns="925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4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425" name="Google Shape;425;p4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2525" tIns="92525" rIns="92525" bIns="925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2525" tIns="92525" rIns="92525" bIns="925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4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525" tIns="92525" rIns="92525" bIns="925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3 </a:t>
              </a:r>
              <a:endParaRPr sz="1600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4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525" tIns="92525" rIns="92525" bIns="925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4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525" tIns="92525" rIns="92525" bIns="925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 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0" name="Google Shape;430;p47"/>
          <p:cNvGrpSpPr/>
          <p:nvPr/>
        </p:nvGrpSpPr>
        <p:grpSpPr>
          <a:xfrm>
            <a:off x="6666951" y="3805680"/>
            <a:ext cx="3186399" cy="1138160"/>
            <a:chOff x="5209838" y="1060350"/>
            <a:chExt cx="3610650" cy="1289700"/>
          </a:xfrm>
        </p:grpSpPr>
        <p:sp>
          <p:nvSpPr>
            <p:cNvPr id="431" name="Google Shape;431;p4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525" tIns="92525" rIns="92525" bIns="925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Comptroller &amp; Analyst Review</a:t>
              </a:r>
              <a:endParaRPr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32" name="Google Shape;432;p4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155B5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433" name="Google Shape;433;p47"/>
          <p:cNvSpPr/>
          <p:nvPr/>
        </p:nvSpPr>
        <p:spPr>
          <a:xfrm rot="-6027342" flipH="1">
            <a:off x="4802134" y="4353141"/>
            <a:ext cx="1172061" cy="953052"/>
          </a:xfrm>
          <a:prstGeom prst="bentArrow">
            <a:avLst>
              <a:gd name="adj1" fmla="val 14571"/>
              <a:gd name="adj2" fmla="val 19797"/>
              <a:gd name="adj3" fmla="val 20472"/>
              <a:gd name="adj4" fmla="val 8748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7"/>
          <p:cNvSpPr/>
          <p:nvPr/>
        </p:nvSpPr>
        <p:spPr>
          <a:xfrm rot="-1414015">
            <a:off x="5141472" y="2028680"/>
            <a:ext cx="220599" cy="443089"/>
          </a:xfrm>
          <a:prstGeom prst="downArrow">
            <a:avLst>
              <a:gd name="adj1" fmla="val 64346"/>
              <a:gd name="adj2" fmla="val 8456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7"/>
          <p:cNvSpPr/>
          <p:nvPr/>
        </p:nvSpPr>
        <p:spPr>
          <a:xfrm rot="-5400000">
            <a:off x="6054472" y="2583479"/>
            <a:ext cx="220800" cy="443100"/>
          </a:xfrm>
          <a:prstGeom prst="downArrow">
            <a:avLst>
              <a:gd name="adj1" fmla="val 64346"/>
              <a:gd name="adj2" fmla="val 8456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7"/>
          <p:cNvSpPr/>
          <p:nvPr/>
        </p:nvSpPr>
        <p:spPr>
          <a:xfrm rot="-10369022" flipH="1">
            <a:off x="6837343" y="1783376"/>
            <a:ext cx="220732" cy="443288"/>
          </a:xfrm>
          <a:prstGeom prst="downArrow">
            <a:avLst>
              <a:gd name="adj1" fmla="val 64346"/>
              <a:gd name="adj2" fmla="val 8456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"/>
          <p:cNvSpPr/>
          <p:nvPr/>
        </p:nvSpPr>
        <p:spPr>
          <a:xfrm rot="7702812" flipH="1">
            <a:off x="6397072" y="846576"/>
            <a:ext cx="220817" cy="443319"/>
          </a:xfrm>
          <a:prstGeom prst="downArrow">
            <a:avLst>
              <a:gd name="adj1" fmla="val 64346"/>
              <a:gd name="adj2" fmla="val 8456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7"/>
          <p:cNvSpPr/>
          <p:nvPr/>
        </p:nvSpPr>
        <p:spPr>
          <a:xfrm rot="2452277" flipH="1">
            <a:off x="5301571" y="939558"/>
            <a:ext cx="220979" cy="443093"/>
          </a:xfrm>
          <a:prstGeom prst="downArrow">
            <a:avLst>
              <a:gd name="adj1" fmla="val 64346"/>
              <a:gd name="adj2" fmla="val 8456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7"/>
          <p:cNvSpPr/>
          <p:nvPr/>
        </p:nvSpPr>
        <p:spPr>
          <a:xfrm rot="8397241" flipH="1">
            <a:off x="5610784" y="5455612"/>
            <a:ext cx="1171740" cy="953027"/>
          </a:xfrm>
          <a:prstGeom prst="bentArrow">
            <a:avLst>
              <a:gd name="adj1" fmla="val 14571"/>
              <a:gd name="adj2" fmla="val 19797"/>
              <a:gd name="adj3" fmla="val 20472"/>
              <a:gd name="adj4" fmla="val 8748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7"/>
          <p:cNvSpPr/>
          <p:nvPr/>
        </p:nvSpPr>
        <p:spPr>
          <a:xfrm rot="1343861" flipH="1">
            <a:off x="6148118" y="4245344"/>
            <a:ext cx="1172340" cy="952946"/>
          </a:xfrm>
          <a:prstGeom prst="bentArrow">
            <a:avLst>
              <a:gd name="adj1" fmla="val 14571"/>
              <a:gd name="adj2" fmla="val 19797"/>
              <a:gd name="adj3" fmla="val 20472"/>
              <a:gd name="adj4" fmla="val 87489"/>
            </a:avLst>
          </a:prstGeom>
          <a:solidFill>
            <a:srgbClr val="37BC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7"/>
          <p:cNvSpPr txBox="1"/>
          <p:nvPr/>
        </p:nvSpPr>
        <p:spPr>
          <a:xfrm>
            <a:off x="4289254" y="235658"/>
            <a:ext cx="363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FF0000"/>
                </a:solidFill>
              </a:rPr>
              <a:t>Current Data Update Process</a:t>
            </a:r>
            <a:endParaRPr sz="1900" b="1">
              <a:solidFill>
                <a:srgbClr val="FF0000"/>
              </a:solidFill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4289243" y="3410466"/>
            <a:ext cx="363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FF00"/>
                </a:solidFill>
              </a:rPr>
              <a:t>Revised Data Update Process</a:t>
            </a:r>
            <a:endParaRPr sz="1900"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850" y="0"/>
            <a:ext cx="852414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>
            <a:spLocks noGrp="1"/>
          </p:cNvSpPr>
          <p:nvPr>
            <p:ph type="title"/>
          </p:nvPr>
        </p:nvSpPr>
        <p:spPr>
          <a:xfrm>
            <a:off x="309025" y="2785500"/>
            <a:ext cx="3148500" cy="1287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Revised Org-Chart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03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Beneficiary Update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1104293" y="1489684"/>
            <a:ext cx="10883707" cy="536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/>
              <a:t>What did we learn from our Interviews?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n-US" sz="1900"/>
              <a:t>What we wanted to learn</a:t>
            </a:r>
            <a:endParaRPr sz="170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US" sz="1700"/>
              <a:t>What does the </a:t>
            </a:r>
            <a:r>
              <a:rPr lang="en-US" sz="1700" b="1"/>
              <a:t>data pipeline</a:t>
            </a:r>
            <a:r>
              <a:rPr lang="en-US" sz="1700"/>
              <a:t> look like? How much </a:t>
            </a:r>
            <a:r>
              <a:rPr lang="en-US" sz="1700" b="1"/>
              <a:t>time is saved</a:t>
            </a:r>
            <a:r>
              <a:rPr lang="en-US" sz="1700"/>
              <a:t>? What are the </a:t>
            </a:r>
            <a:r>
              <a:rPr lang="en-US" sz="1700" b="1"/>
              <a:t>cost/benefit/budget allocations</a:t>
            </a:r>
            <a:r>
              <a:rPr lang="en-US" sz="1700"/>
              <a:t>?</a:t>
            </a:r>
            <a:endParaRPr sz="17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80"/>
              <a:buChar char="►"/>
            </a:pPr>
            <a:r>
              <a:rPr lang="en-US" sz="2100"/>
              <a:t>What we learned</a:t>
            </a:r>
            <a:endParaRPr/>
          </a:p>
          <a:p>
            <a:pPr marL="742950" lvl="1" indent="-285115" algn="l" rtl="0">
              <a:spcBef>
                <a:spcPts val="1000"/>
              </a:spcBef>
              <a:spcAft>
                <a:spcPts val="0"/>
              </a:spcAft>
              <a:buSzPts val="1350"/>
              <a:buChar char="►"/>
            </a:pPr>
            <a:r>
              <a:rPr lang="en-US" sz="1700"/>
              <a:t>FM Workers’ median salaries, converted to hourly wages for </a:t>
            </a:r>
            <a:r>
              <a:rPr lang="en-US" sz="1700" b="1"/>
              <a:t>cost/benefit</a:t>
            </a:r>
            <a:r>
              <a:rPr lang="en-US" sz="1700"/>
              <a:t> calculations</a:t>
            </a:r>
            <a:endParaRPr sz="1700"/>
          </a:p>
          <a:p>
            <a:pPr marL="742950" lvl="1" indent="-285115" algn="l" rtl="0">
              <a:spcBef>
                <a:spcPts val="1000"/>
              </a:spcBef>
              <a:spcAft>
                <a:spcPts val="0"/>
              </a:spcAft>
              <a:buSzPts val="1350"/>
              <a:buChar char="►"/>
            </a:pPr>
            <a:r>
              <a:rPr lang="en-US" sz="1700"/>
              <a:t>General/vague </a:t>
            </a:r>
            <a:r>
              <a:rPr lang="en-US" sz="1700" b="1"/>
              <a:t>data pipeline</a:t>
            </a:r>
            <a:endParaRPr sz="1700" b="1"/>
          </a:p>
          <a:p>
            <a:pPr marL="742950" lvl="1" indent="-285115" algn="l" rtl="0">
              <a:spcBef>
                <a:spcPts val="1000"/>
              </a:spcBef>
              <a:spcAft>
                <a:spcPts val="0"/>
              </a:spcAft>
              <a:buSzPts val="1350"/>
              <a:buChar char="►"/>
            </a:pPr>
            <a:r>
              <a:rPr lang="en-US" sz="1700"/>
              <a:t>more workflow &amp; </a:t>
            </a:r>
            <a:r>
              <a:rPr lang="en-US" sz="1700" b="1"/>
              <a:t>time-save</a:t>
            </a:r>
            <a:r>
              <a:rPr lang="en-US" sz="1700"/>
              <a:t> specifics</a:t>
            </a:r>
            <a:endParaRPr sz="17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n-US" sz="1900"/>
              <a:t>How did this change things?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360"/>
              <a:buChar char="►"/>
            </a:pPr>
            <a:r>
              <a:rPr lang="en-US" sz="1700"/>
              <a:t>Continue testing MVP, researching requirements, creating visualizations </a:t>
            </a:r>
            <a:r>
              <a:rPr lang="en-US" sz="1700">
                <a:solidFill>
                  <a:srgbClr val="00FF00"/>
                </a:solidFill>
              </a:rPr>
              <a:t>+ Creation of a theoretical Dashboard</a:t>
            </a:r>
            <a:endParaRPr sz="1700">
              <a:solidFill>
                <a:srgbClr val="00FF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520"/>
              <a:buChar char="►"/>
            </a:pPr>
            <a:r>
              <a:rPr lang="en-US" sz="1900"/>
              <a:t>Action Items </a:t>
            </a:r>
            <a:endParaRPr/>
          </a:p>
          <a:p>
            <a:pPr marL="742950" lvl="1" indent="-266700" algn="l" rtl="0">
              <a:spcBef>
                <a:spcPts val="1000"/>
              </a:spcBef>
              <a:spcAft>
                <a:spcPts val="0"/>
              </a:spcAft>
              <a:buSzPts val="1300"/>
              <a:buChar char="►"/>
            </a:pPr>
            <a:r>
              <a:rPr lang="en-US" sz="1700"/>
              <a:t>More Teams and </a:t>
            </a:r>
            <a:r>
              <a:rPr lang="en-US" sz="1700" b="1"/>
              <a:t>SharePoint</a:t>
            </a:r>
            <a:r>
              <a:rPr lang="en-US" sz="1700"/>
              <a:t> </a:t>
            </a:r>
            <a:r>
              <a:rPr lang="en-US" sz="1700" b="1"/>
              <a:t>testing</a:t>
            </a:r>
            <a:endParaRPr sz="1700" b="1"/>
          </a:p>
          <a:p>
            <a:pPr marL="742950" lvl="1" indent="-276860" algn="l" rtl="0">
              <a:spcBef>
                <a:spcPts val="1000"/>
              </a:spcBef>
              <a:spcAft>
                <a:spcPts val="0"/>
              </a:spcAft>
              <a:buSzPts val="1300"/>
              <a:buChar char="►"/>
            </a:pPr>
            <a:r>
              <a:rPr lang="en-US" sz="1700"/>
              <a:t>Refine MVP w/ Orpilla (Create </a:t>
            </a:r>
            <a:r>
              <a:rPr lang="en-US" sz="1700" b="1"/>
              <a:t>example dashboard</a:t>
            </a:r>
            <a:r>
              <a:rPr lang="en-US" sz="1700"/>
              <a:t> hosted on an </a:t>
            </a:r>
            <a:r>
              <a:rPr lang="en-US" sz="1700" b="1"/>
              <a:t>example SharePoint Site</a:t>
            </a:r>
            <a:r>
              <a:rPr lang="en-US" sz="1700"/>
              <a:t>)</a:t>
            </a:r>
            <a:endParaRPr sz="1700"/>
          </a:p>
          <a:p>
            <a:pPr marL="742950" lvl="1" indent="-27686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300"/>
              <a:buChar char="►"/>
            </a:pPr>
            <a:r>
              <a:rPr lang="en-US" sz="1700"/>
              <a:t>Refine </a:t>
            </a:r>
            <a:r>
              <a:rPr lang="en-US" sz="1700" b="1"/>
              <a:t>budget/funding requirements</a:t>
            </a:r>
            <a:r>
              <a:rPr lang="en-US" sz="1700"/>
              <a:t> for our MVP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>
            <a:spLocks noGrp="1"/>
          </p:cNvSpPr>
          <p:nvPr>
            <p:ph type="title"/>
          </p:nvPr>
        </p:nvSpPr>
        <p:spPr>
          <a:xfrm>
            <a:off x="646111" y="252593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MMC</a:t>
            </a:r>
            <a:endParaRPr/>
          </a:p>
        </p:txBody>
      </p:sp>
      <p:pic>
        <p:nvPicPr>
          <p:cNvPr id="463" name="Google Shape;46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950" y="1088400"/>
            <a:ext cx="9086100" cy="57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>
            <a:spLocks noGrp="1"/>
          </p:cNvSpPr>
          <p:nvPr>
            <p:ph type="title"/>
          </p:nvPr>
        </p:nvSpPr>
        <p:spPr>
          <a:xfrm>
            <a:off x="646111" y="2926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MMC</a:t>
            </a:r>
            <a:endParaRPr/>
          </a:p>
        </p:txBody>
      </p:sp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13" y="1075825"/>
            <a:ext cx="8971973" cy="578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did initially</a:t>
            </a:r>
            <a:endParaRPr/>
          </a:p>
        </p:txBody>
      </p:sp>
      <p:sp>
        <p:nvSpPr>
          <p:cNvPr id="477" name="Google Shape;477;p5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We focused on discovering more about their current dashboard</a:t>
            </a:r>
            <a:endParaRPr/>
          </a:p>
          <a:p>
            <a:pPr marL="914400" lvl="1" indent="-320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Using that information to create a new dashboard focused specifically on the 350th SWW</a:t>
            </a:r>
            <a:endParaRPr/>
          </a:p>
          <a:p>
            <a:pPr marL="457200" lvl="0" indent="-320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Role-based access implementation</a:t>
            </a:r>
            <a:endParaRPr/>
          </a:p>
          <a:p>
            <a:pPr marL="457200" lvl="0" indent="-320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Hiding/showing prioritized data</a:t>
            </a:r>
            <a:endParaRPr/>
          </a:p>
          <a:p>
            <a:pPr marL="457200" lvl="0" indent="-320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Filter options that were more user friendly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646100" y="452724"/>
            <a:ext cx="9404700" cy="12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MVP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1103300" y="1653926"/>
            <a:ext cx="8946600" cy="45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MVPs for the week:</a:t>
            </a:r>
            <a:endParaRPr/>
          </a:p>
          <a:p>
            <a: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Possibility of Power BI Dashboard UI element implementation on SWW Power BI Dashboard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What is the MVP testing?</a:t>
            </a:r>
            <a:endParaRPr/>
          </a:p>
          <a:p>
            <a: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Possibility of time-saves from changes in UI regarding: Navigation, user-input, role-based access, and hiding/showing prioritized data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What data was expected?</a:t>
            </a:r>
            <a:endParaRPr/>
          </a:p>
          <a:p>
            <a: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Dashboard with filter options 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What data was received?</a:t>
            </a:r>
            <a:endParaRPr/>
          </a:p>
          <a:p>
            <a: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Dashboard with filter options available (but possibly not utilized)</a:t>
            </a:r>
            <a:endParaRPr/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6225" y="2801300"/>
            <a:ext cx="1337125" cy="1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646100" y="452724"/>
            <a:ext cx="9404700" cy="120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MVP Overview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1103300" y="1653925"/>
            <a:ext cx="7280100" cy="45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Power Automate (PA) allows for automatic responses to events.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Creation/modification of key files can trigger a notification to key persons.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PA can be used to link directories.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Link a Page on Sharepoint to a Channel on Teams.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Link a List to an email (group or individual).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PA allows for virtually any process to be automated.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Events (called Flows) can be scheduled, automatic, instants, etc.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You decide the frequency of Flows, and the processes executed.</a:t>
            </a:r>
            <a:endParaRPr/>
          </a:p>
        </p:txBody>
      </p:sp>
      <p:pic>
        <p:nvPicPr>
          <p:cNvPr id="493" name="Google Shape;493;p54" descr="Microsoft presentation tools - Technology 4 Learn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5175" y="2262600"/>
            <a:ext cx="3337425" cy="337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3"/>
            <a:ext cx="7110299" cy="44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/>
        </p:nvSpPr>
        <p:spPr>
          <a:xfrm>
            <a:off x="1738600" y="1915925"/>
            <a:ext cx="1781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Automate allows you to create new flows that can respond to users actions.</a:t>
            </a:r>
            <a:endParaRPr sz="9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16214"/>
            <a:ext cx="5482947" cy="2457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5"/>
          <p:cNvSpPr/>
          <p:nvPr/>
        </p:nvSpPr>
        <p:spPr>
          <a:xfrm>
            <a:off x="2268900" y="5741475"/>
            <a:ext cx="438600" cy="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5"/>
          <p:cNvSpPr/>
          <p:nvPr/>
        </p:nvSpPr>
        <p:spPr>
          <a:xfrm>
            <a:off x="6207600" y="1425075"/>
            <a:ext cx="375300" cy="8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5"/>
          <p:cNvSpPr/>
          <p:nvPr/>
        </p:nvSpPr>
        <p:spPr>
          <a:xfrm>
            <a:off x="6196050" y="1696400"/>
            <a:ext cx="381000" cy="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5"/>
          <p:cNvSpPr/>
          <p:nvPr/>
        </p:nvSpPr>
        <p:spPr>
          <a:xfrm>
            <a:off x="470450" y="4794750"/>
            <a:ext cx="1189200" cy="3579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5"/>
          <p:cNvSpPr txBox="1"/>
          <p:nvPr/>
        </p:nvSpPr>
        <p:spPr>
          <a:xfrm>
            <a:off x="470450" y="4794750"/>
            <a:ext cx="762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 Links to Sharepoint</a:t>
            </a:r>
            <a:endParaRPr sz="8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321600" y="5691400"/>
            <a:ext cx="1385400" cy="6291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"/>
          <p:cNvSpPr txBox="1"/>
          <p:nvPr/>
        </p:nvSpPr>
        <p:spPr>
          <a:xfrm>
            <a:off x="343550" y="5614975"/>
            <a:ext cx="888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Then sends an email to notify that a file has been added to Sharepoint.</a:t>
            </a:r>
            <a:endParaRPr sz="8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9" name="Google Shape;5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300" y="1377950"/>
            <a:ext cx="5081698" cy="302238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5"/>
          <p:cNvSpPr/>
          <p:nvPr/>
        </p:nvSpPr>
        <p:spPr>
          <a:xfrm>
            <a:off x="7141825" y="42075"/>
            <a:ext cx="3270600" cy="129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5"/>
          <p:cNvSpPr txBox="1"/>
          <p:nvPr/>
        </p:nvSpPr>
        <p:spPr>
          <a:xfrm>
            <a:off x="7187750" y="87975"/>
            <a:ext cx="3201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Automate has many premade flows that interact with SharePoint to choose from. </a:t>
            </a:r>
            <a:endParaRPr sz="10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also create your own custom flow to suit your specific needs.</a:t>
            </a:r>
            <a:endParaRPr sz="10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55"/>
          <p:cNvSpPr/>
          <p:nvPr/>
        </p:nvSpPr>
        <p:spPr>
          <a:xfrm>
            <a:off x="9557400" y="2924450"/>
            <a:ext cx="187500" cy="195000"/>
          </a:xfrm>
          <a:prstGeom prst="star8">
            <a:avLst>
              <a:gd name="adj" fmla="val 37500"/>
            </a:avLst>
          </a:prstGeom>
          <a:solidFill>
            <a:srgbClr val="FF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5"/>
          <p:cNvSpPr/>
          <p:nvPr/>
        </p:nvSpPr>
        <p:spPr>
          <a:xfrm>
            <a:off x="9557400" y="2034213"/>
            <a:ext cx="187500" cy="195000"/>
          </a:xfrm>
          <a:prstGeom prst="star8">
            <a:avLst>
              <a:gd name="adj" fmla="val 37500"/>
            </a:avLst>
          </a:prstGeom>
          <a:solidFill>
            <a:srgbClr val="FF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5"/>
          <p:cNvSpPr/>
          <p:nvPr/>
        </p:nvSpPr>
        <p:spPr>
          <a:xfrm>
            <a:off x="8318675" y="2034225"/>
            <a:ext cx="187500" cy="195000"/>
          </a:xfrm>
          <a:prstGeom prst="star8">
            <a:avLst>
              <a:gd name="adj" fmla="val 37500"/>
            </a:avLst>
          </a:prstGeom>
          <a:solidFill>
            <a:srgbClr val="FF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950" y="4400313"/>
            <a:ext cx="5081702" cy="247884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5"/>
          <p:cNvSpPr txBox="1"/>
          <p:nvPr/>
        </p:nvSpPr>
        <p:spPr>
          <a:xfrm>
            <a:off x="6620175" y="5686088"/>
            <a:ext cx="228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any of these lists are created or modified, Power Automate sends an email to a specified (number of) recipient(s).</a:t>
            </a:r>
            <a:endParaRPr sz="1000" b="1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4295825" y="4827525"/>
            <a:ext cx="504900" cy="50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5"/>
          <p:cNvSpPr txBox="1"/>
          <p:nvPr/>
        </p:nvSpPr>
        <p:spPr>
          <a:xfrm>
            <a:off x="4399100" y="4879875"/>
            <a:ext cx="68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8506175" y="4827525"/>
            <a:ext cx="504900" cy="50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8609450" y="4879875"/>
            <a:ext cx="68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1232450" y="1215975"/>
            <a:ext cx="504900" cy="50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5"/>
          <p:cNvSpPr txBox="1"/>
          <p:nvPr/>
        </p:nvSpPr>
        <p:spPr>
          <a:xfrm>
            <a:off x="1280325" y="1268325"/>
            <a:ext cx="43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 Pitch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727100" y="1594313"/>
            <a:ext cx="8356200" cy="471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7505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The 350 Spectrum Warfare Wing (SWW) Financial Management (FM) Office currently needs a </a:t>
            </a:r>
            <a:r>
              <a:rPr lang="en-US" sz="2029" b="1"/>
              <a:t>comprehensive system</a:t>
            </a:r>
            <a:r>
              <a:rPr lang="en-US" sz="2029"/>
              <a:t> that provides insights into the </a:t>
            </a:r>
            <a:r>
              <a:rPr lang="en-US" sz="2029" b="1"/>
              <a:t>planning, budgeting, and execution status of the organization</a:t>
            </a:r>
            <a:r>
              <a:rPr lang="en-US" sz="2029"/>
              <a:t>. </a:t>
            </a:r>
            <a:endParaRPr sz="2029"/>
          </a:p>
          <a:p>
            <a:pPr marL="457200" lvl="0" indent="-3575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Requested product - Establish a </a:t>
            </a:r>
            <a:r>
              <a:rPr lang="en-US" sz="2029" b="1"/>
              <a:t>Business Management Dashboard</a:t>
            </a:r>
            <a:r>
              <a:rPr lang="en-US" sz="2029"/>
              <a:t> that collects:</a:t>
            </a:r>
            <a:endParaRPr sz="2029"/>
          </a:p>
          <a:p>
            <a:pPr marL="914400" lvl="1" indent="-3575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Budget positions, funded/unfunded requirements, Commander priorities, and contract tracking/status</a:t>
            </a:r>
            <a:endParaRPr sz="2029"/>
          </a:p>
          <a:p>
            <a:pPr marL="457200" lvl="0" indent="-3575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Why?</a:t>
            </a:r>
            <a:endParaRPr sz="2029"/>
          </a:p>
          <a:p>
            <a:pPr marL="914400" lvl="1" indent="-3575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30"/>
              <a:buChar char="►"/>
            </a:pPr>
            <a:r>
              <a:rPr lang="en-US" sz="2029"/>
              <a:t>To help decision-makers make informed decisions with allocated resources</a:t>
            </a:r>
            <a:endParaRPr sz="2029"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00" y="2691250"/>
            <a:ext cx="2549576" cy="25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/>
          <p:nvPr/>
        </p:nvSpPr>
        <p:spPr>
          <a:xfrm>
            <a:off x="0" y="1188002"/>
            <a:ext cx="9150300" cy="567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162623" y="5630353"/>
            <a:ext cx="8862600" cy="1011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6"/>
          <p:cNvSpPr/>
          <p:nvPr/>
        </p:nvSpPr>
        <p:spPr>
          <a:xfrm>
            <a:off x="162623" y="4275042"/>
            <a:ext cx="8862600" cy="1011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6"/>
          <p:cNvSpPr/>
          <p:nvPr/>
        </p:nvSpPr>
        <p:spPr>
          <a:xfrm>
            <a:off x="162623" y="3048830"/>
            <a:ext cx="8862600" cy="1011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6"/>
          <p:cNvSpPr/>
          <p:nvPr/>
        </p:nvSpPr>
        <p:spPr>
          <a:xfrm>
            <a:off x="162623" y="1855646"/>
            <a:ext cx="8862600" cy="1011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6"/>
          <p:cNvSpPr/>
          <p:nvPr/>
        </p:nvSpPr>
        <p:spPr>
          <a:xfrm>
            <a:off x="3844443" y="3288353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</a:rPr>
              <a:t>SharePoint </a:t>
            </a:r>
            <a:r>
              <a:rPr lang="en-US" sz="1600" b="1">
                <a:solidFill>
                  <a:srgbClr val="FFFFFF"/>
                </a:solidFill>
              </a:rPr>
              <a:t>Site</a:t>
            </a:r>
            <a:endParaRPr sz="2300" b="1">
              <a:solidFill>
                <a:srgbClr val="FFFFFF"/>
              </a:solidFill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1662525" y="4514573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FM Requirements </a:t>
            </a:r>
            <a:r>
              <a:rPr lang="en-US" sz="1300" b="1">
                <a:solidFill>
                  <a:srgbClr val="FFFFFF"/>
                </a:solidFill>
              </a:rPr>
              <a:t>Page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5723459" y="4514529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FM Buy/Spend Plan </a:t>
            </a:r>
            <a:r>
              <a:rPr lang="en-US" sz="1300" b="1">
                <a:solidFill>
                  <a:srgbClr val="FFFFFF"/>
                </a:solidFill>
              </a:rPr>
              <a:t>Page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536" name="Google Shape;536;p56"/>
          <p:cNvSpPr/>
          <p:nvPr/>
        </p:nvSpPr>
        <p:spPr>
          <a:xfrm>
            <a:off x="4667451" y="5869777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Buy Plan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6701647" y="5869777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Spend Plan sheets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572682" y="5869768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Funded Requirements file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39" name="Google Shape;539;p56"/>
          <p:cNvCxnSpPr>
            <a:stCxn id="533" idx="2"/>
            <a:endCxn id="534" idx="0"/>
          </p:cNvCxnSpPr>
          <p:nvPr/>
        </p:nvCxnSpPr>
        <p:spPr>
          <a:xfrm rot="5400000">
            <a:off x="3332043" y="3076553"/>
            <a:ext cx="693900" cy="2181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56"/>
          <p:cNvCxnSpPr>
            <a:stCxn id="535" idx="0"/>
            <a:endCxn id="533" idx="2"/>
          </p:cNvCxnSpPr>
          <p:nvPr/>
        </p:nvCxnSpPr>
        <p:spPr>
          <a:xfrm rot="5400000" flipH="1">
            <a:off x="5362559" y="3228129"/>
            <a:ext cx="693900" cy="18789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56"/>
          <p:cNvCxnSpPr>
            <a:stCxn id="535" idx="2"/>
            <a:endCxn id="537" idx="0"/>
          </p:cNvCxnSpPr>
          <p:nvPr/>
        </p:nvCxnSpPr>
        <p:spPr>
          <a:xfrm rot="-5400000" flipH="1">
            <a:off x="6726659" y="4969029"/>
            <a:ext cx="822900" cy="978300"/>
          </a:xfrm>
          <a:prstGeom prst="bentConnector3">
            <a:avLst>
              <a:gd name="adj1" fmla="val 4999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56"/>
          <p:cNvCxnSpPr>
            <a:stCxn id="536" idx="0"/>
            <a:endCxn id="535" idx="2"/>
          </p:cNvCxnSpPr>
          <p:nvPr/>
        </p:nvCxnSpPr>
        <p:spPr>
          <a:xfrm rot="-5400000">
            <a:off x="5709501" y="4930327"/>
            <a:ext cx="822900" cy="1056000"/>
          </a:xfrm>
          <a:prstGeom prst="bentConnector3">
            <a:avLst>
              <a:gd name="adj1" fmla="val 49993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56"/>
          <p:cNvCxnSpPr>
            <a:stCxn id="538" idx="0"/>
            <a:endCxn id="534" idx="2"/>
          </p:cNvCxnSpPr>
          <p:nvPr/>
        </p:nvCxnSpPr>
        <p:spPr>
          <a:xfrm rot="-5400000">
            <a:off x="1631682" y="4913368"/>
            <a:ext cx="822900" cy="10899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4" name="Google Shape;544;p56"/>
          <p:cNvSpPr/>
          <p:nvPr/>
        </p:nvSpPr>
        <p:spPr>
          <a:xfrm>
            <a:off x="6007691" y="2095169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Automated Upload to Site Library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3844443" y="2095098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Datasets Filtered for 350th Needs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546" name="Google Shape;546;p56"/>
          <p:cNvSpPr/>
          <p:nvPr/>
        </p:nvSpPr>
        <p:spPr>
          <a:xfrm>
            <a:off x="1681196" y="2095169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DEAMS/CRIS/etc Data Sources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547" name="Google Shape;547;p56"/>
          <p:cNvCxnSpPr>
            <a:stCxn id="546" idx="3"/>
            <a:endCxn id="545" idx="1"/>
          </p:cNvCxnSpPr>
          <p:nvPr/>
        </p:nvCxnSpPr>
        <p:spPr>
          <a:xfrm>
            <a:off x="3532196" y="2361269"/>
            <a:ext cx="312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6"/>
          <p:cNvCxnSpPr>
            <a:stCxn id="545" idx="3"/>
            <a:endCxn id="544" idx="1"/>
          </p:cNvCxnSpPr>
          <p:nvPr/>
        </p:nvCxnSpPr>
        <p:spPr>
          <a:xfrm>
            <a:off x="5695443" y="2361198"/>
            <a:ext cx="3123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6"/>
          <p:cNvCxnSpPr>
            <a:stCxn id="544" idx="2"/>
            <a:endCxn id="533" idx="3"/>
          </p:cNvCxnSpPr>
          <p:nvPr/>
        </p:nvCxnSpPr>
        <p:spPr>
          <a:xfrm rot="5400000">
            <a:off x="5850791" y="2471969"/>
            <a:ext cx="927000" cy="1237800"/>
          </a:xfrm>
          <a:prstGeom prst="bent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0" name="Google Shape;550;p56"/>
          <p:cNvSpPr/>
          <p:nvPr/>
        </p:nvSpPr>
        <p:spPr>
          <a:xfrm>
            <a:off x="2620075" y="5869874"/>
            <a:ext cx="1851000" cy="5322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55225" tIns="155225" rIns="155225" bIns="1552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Unfunded Requirements file</a:t>
            </a:r>
            <a:endParaRPr sz="2100">
              <a:solidFill>
                <a:srgbClr val="FFFFFF"/>
              </a:solidFill>
            </a:endParaRPr>
          </a:p>
        </p:txBody>
      </p:sp>
      <p:cxnSp>
        <p:nvCxnSpPr>
          <p:cNvPr id="551" name="Google Shape;551;p56"/>
          <p:cNvCxnSpPr>
            <a:stCxn id="550" idx="0"/>
            <a:endCxn id="534" idx="2"/>
          </p:cNvCxnSpPr>
          <p:nvPr/>
        </p:nvCxnSpPr>
        <p:spPr>
          <a:xfrm rot="5400000" flipH="1">
            <a:off x="2655175" y="4979474"/>
            <a:ext cx="823200" cy="9576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2" name="Google Shape;552;p56"/>
          <p:cNvSpPr/>
          <p:nvPr/>
        </p:nvSpPr>
        <p:spPr>
          <a:xfrm>
            <a:off x="9208632" y="1872071"/>
            <a:ext cx="312300" cy="101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6"/>
          <p:cNvSpPr/>
          <p:nvPr/>
        </p:nvSpPr>
        <p:spPr>
          <a:xfrm>
            <a:off x="9208632" y="3065255"/>
            <a:ext cx="312300" cy="101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6"/>
          <p:cNvSpPr/>
          <p:nvPr/>
        </p:nvSpPr>
        <p:spPr>
          <a:xfrm>
            <a:off x="9208632" y="4291467"/>
            <a:ext cx="312300" cy="101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6"/>
          <p:cNvSpPr/>
          <p:nvPr/>
        </p:nvSpPr>
        <p:spPr>
          <a:xfrm>
            <a:off x="9208632" y="5646778"/>
            <a:ext cx="312300" cy="101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6"/>
          <p:cNvSpPr txBox="1"/>
          <p:nvPr/>
        </p:nvSpPr>
        <p:spPr>
          <a:xfrm>
            <a:off x="9579295" y="1914268"/>
            <a:ext cx="2612700" cy="927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Security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Automation</a:t>
            </a:r>
            <a:endParaRPr/>
          </a:p>
        </p:txBody>
      </p:sp>
      <p:sp>
        <p:nvSpPr>
          <p:cNvPr id="557" name="Google Shape;557;p56"/>
          <p:cNvSpPr txBox="1"/>
          <p:nvPr/>
        </p:nvSpPr>
        <p:spPr>
          <a:xfrm>
            <a:off x="9579294" y="3107456"/>
            <a:ext cx="2612700" cy="9270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Access Controls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Customizable &amp; Personalized Visuals</a:t>
            </a:r>
            <a:endParaRPr b="1"/>
          </a:p>
        </p:txBody>
      </p:sp>
      <p:sp>
        <p:nvSpPr>
          <p:cNvPr id="558" name="Google Shape;558;p56"/>
          <p:cNvSpPr txBox="1"/>
          <p:nvPr/>
        </p:nvSpPr>
        <p:spPr>
          <a:xfrm>
            <a:off x="9579294" y="4300645"/>
            <a:ext cx="2612700" cy="92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Organized Pages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Can have different Wing/Group/Squad views</a:t>
            </a:r>
            <a:endParaRPr b="1"/>
          </a:p>
        </p:txBody>
      </p:sp>
      <p:sp>
        <p:nvSpPr>
          <p:cNvPr id="559" name="Google Shape;559;p56"/>
          <p:cNvSpPr txBox="1"/>
          <p:nvPr/>
        </p:nvSpPr>
        <p:spPr>
          <a:xfrm>
            <a:off x="9579293" y="5672456"/>
            <a:ext cx="2612700" cy="927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Real-Time Collaboration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Change-Logs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Role-Based Access</a:t>
            </a:r>
            <a:endParaRPr b="1"/>
          </a:p>
        </p:txBody>
      </p:sp>
      <p:sp>
        <p:nvSpPr>
          <p:cNvPr id="560" name="Google Shape;560;p56"/>
          <p:cNvSpPr txBox="1">
            <a:spLocks noGrp="1"/>
          </p:cNvSpPr>
          <p:nvPr>
            <p:ph type="title"/>
          </p:nvPr>
        </p:nvSpPr>
        <p:spPr>
          <a:xfrm>
            <a:off x="646086" y="412443"/>
            <a:ext cx="9404700" cy="10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SharePoint Process Map 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87" y="263875"/>
            <a:ext cx="10237626" cy="63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Conclusions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573" name="Google Shape;573;p5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2740" algn="l" rtl="0">
              <a:spcBef>
                <a:spcPts val="1000"/>
              </a:spcBef>
              <a:spcAft>
                <a:spcPts val="0"/>
              </a:spcAft>
              <a:buSzPts val="1640"/>
              <a:buChar char="►"/>
            </a:pPr>
            <a:r>
              <a:rPr lang="en-US" sz="2200"/>
              <a:t>More user-friendly process and front-end</a:t>
            </a:r>
            <a:endParaRPr sz="2200">
              <a:highlight>
                <a:srgbClr val="FF0000"/>
              </a:highlight>
            </a:endParaRPr>
          </a:p>
          <a:p>
            <a:pPr marL="914400" lvl="1" indent="-332740" algn="l" rtl="0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000"/>
              <a:t>Our MVP shows an example of what a more user-friendly and efficient implementation would look like (Teams/Sharepoint/Power Automate)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►"/>
            </a:pPr>
            <a:r>
              <a:rPr lang="en-US" sz="2000"/>
              <a:t>Power Automate would streamline the process of managing files across different applications and platforms.</a:t>
            </a:r>
            <a:endParaRPr sz="2000"/>
          </a:p>
          <a:p>
            <a:pPr marL="457200" lvl="0" indent="-332740" algn="l" rtl="0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200"/>
              <a:t>FM’s data processing/collaboration issue</a:t>
            </a:r>
            <a:endParaRPr sz="2200"/>
          </a:p>
          <a:p>
            <a:pPr marL="914400" lvl="1" indent="-332740" algn="l" rtl="0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000"/>
              <a:t>Microsoft Teams alleviates multiple time consuming processes</a:t>
            </a:r>
            <a:endParaRPr sz="2000"/>
          </a:p>
          <a:p>
            <a:pPr marL="914400" lvl="1" indent="-332740" algn="l" rtl="0">
              <a:spcBef>
                <a:spcPts val="0"/>
              </a:spcBef>
              <a:spcAft>
                <a:spcPts val="0"/>
              </a:spcAft>
              <a:buSzPts val="1640"/>
              <a:buChar char="►"/>
            </a:pPr>
            <a:r>
              <a:rPr lang="en-US" sz="2000"/>
              <a:t>Teams provides quick links to folders, applications, and directories.</a:t>
            </a:r>
            <a:endParaRPr sz="20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Steps &amp; Initial Idea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1104200" y="1853126"/>
            <a:ext cx="8946600" cy="4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71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Initial interviews + research to get familiar with FM</a:t>
            </a:r>
            <a:endParaRPr sz="2900"/>
          </a:p>
          <a:p>
            <a:pPr marL="457200" lvl="0" indent="-3771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Possibility of an already existing/</a:t>
            </a:r>
            <a:br>
              <a:rPr lang="en-US" sz="2900"/>
            </a:br>
            <a:r>
              <a:rPr lang="en-US" sz="2900"/>
              <a:t>implemented solution</a:t>
            </a:r>
            <a:endParaRPr sz="2900"/>
          </a:p>
          <a:p>
            <a:pPr marL="457200" lvl="0" indent="-3771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Issues regarding ACC Dashboard</a:t>
            </a:r>
            <a:endParaRPr sz="2900"/>
          </a:p>
          <a:p>
            <a:pPr marL="457200" lvl="0" indent="-3771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900"/>
              <a:t>Our pivot</a:t>
            </a:r>
            <a:endParaRPr sz="2900"/>
          </a:p>
          <a:p>
            <a:pPr marL="914400" lvl="1" indent="-3771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700"/>
              <a:t>Training</a:t>
            </a:r>
            <a:endParaRPr sz="2700"/>
          </a:p>
          <a:p>
            <a:pPr marL="914400" lvl="1" indent="-3771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40"/>
              <a:buChar char="►"/>
            </a:pPr>
            <a:r>
              <a:rPr lang="en-US" sz="2700"/>
              <a:t>Collaboration</a:t>
            </a:r>
            <a:endParaRPr sz="270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75" y="2789049"/>
            <a:ext cx="3193327" cy="319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Interviews Conducted: 26</a:t>
            </a:r>
            <a:endParaRPr sz="4400"/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1"/>
          </p:nvPr>
        </p:nvSpPr>
        <p:spPr>
          <a:xfrm>
            <a:off x="961625" y="1510925"/>
            <a:ext cx="8946600" cy="511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90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40"/>
              <a:buChar char="►"/>
            </a:pPr>
            <a:r>
              <a:rPr lang="en-US" sz="2200"/>
              <a:t>Zoom/Teams Interviews (Avg. of 30-90 minutes each): </a:t>
            </a:r>
            <a:r>
              <a:rPr lang="en-US" sz="2200" b="1"/>
              <a:t>22</a:t>
            </a:r>
            <a:endParaRPr sz="1800"/>
          </a:p>
          <a:p>
            <a:pPr marL="1371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390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40"/>
              <a:buChar char="►"/>
            </a:pPr>
            <a:r>
              <a:rPr lang="en-US" sz="2200"/>
              <a:t>E-mail Correspondence: </a:t>
            </a:r>
            <a:r>
              <a:rPr lang="en-US" sz="2200" b="1"/>
              <a:t>3</a:t>
            </a:r>
            <a:endParaRPr sz="2200" b="1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1"/>
          </a:p>
          <a:p>
            <a:pPr marL="457200" lvl="0" indent="-3390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40"/>
              <a:buChar char="►"/>
            </a:pPr>
            <a:r>
              <a:rPr lang="en-US" sz="2200"/>
              <a:t>In-Person Interviews: </a:t>
            </a:r>
            <a:r>
              <a:rPr lang="en-US" sz="2200" b="1"/>
              <a:t>1</a:t>
            </a:r>
            <a:endParaRPr sz="22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Interviewees included: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Jenna Hyde, Victoria Howes, John Hannah, Jerry Hernandez, Thomas Donigan, Kimberly Holder, Derek Hossbach, Trystan Link, Kermitt Francis, Christopher Orpilla, Elizabeth Raley, Joseph Clark, Breann Trager, Robin Newton, Elaine Boothby</a:t>
            </a:r>
            <a:endParaRPr sz="2200" b="1"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350" y="2288375"/>
            <a:ext cx="4266675" cy="22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Mentors &amp; Their Affiliations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1103300" y="1595725"/>
            <a:ext cx="10514100" cy="457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r>
              <a:rPr lang="en-US" sz="2350"/>
              <a:t>Mentors:</a:t>
            </a:r>
            <a:endParaRPr sz="2350"/>
          </a:p>
          <a:p>
            <a:pPr marL="457200" lvl="0" indent="-3778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350"/>
              <a:buChar char="►"/>
            </a:pPr>
            <a:r>
              <a:rPr lang="en-US" sz="2350"/>
              <a:t>Problem Sponsor - Victoria L. Howes, Deputy Comptroller</a:t>
            </a:r>
            <a:endParaRPr sz="2350"/>
          </a:p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50"/>
              <a:buChar char="►"/>
            </a:pPr>
            <a:r>
              <a:rPr lang="en-US" sz="2350"/>
              <a:t>Senior Leader - Jenna M. Hyde, Comptroller</a:t>
            </a:r>
            <a:endParaRPr sz="235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50"/>
              <a:t>Tech POCs: </a:t>
            </a:r>
            <a:endParaRPr sz="2350"/>
          </a:p>
          <a:p>
            <a:pPr marL="457200" lvl="0" indent="-36798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95"/>
              <a:buChar char="►"/>
            </a:pPr>
            <a:r>
              <a:rPr lang="en-US" sz="2195"/>
              <a:t>Capt John Hannah, Flight Commander, Software Development</a:t>
            </a:r>
            <a:endParaRPr sz="2195"/>
          </a:p>
          <a:p>
            <a:pPr marL="457200" lvl="0" indent="-3679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95"/>
              <a:buChar char="►"/>
            </a:pPr>
            <a:r>
              <a:rPr lang="en-US" sz="2195"/>
              <a:t>Christopher Orpilla, Data Officer, Contracted</a:t>
            </a:r>
            <a:endParaRPr sz="219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Few Key Individuals</a:t>
            </a:r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body" idx="1"/>
          </p:nvPr>
        </p:nvSpPr>
        <p:spPr>
          <a:xfrm>
            <a:off x="1104212" y="1784268"/>
            <a:ext cx="8946600" cy="4014300"/>
          </a:xfrm>
          <a:prstGeom prst="rect">
            <a:avLst/>
          </a:prstGeom>
        </p:spPr>
        <p:txBody>
          <a:bodyPr spcFirstLastPara="1" wrap="square" lIns="91425" tIns="91425" rIns="91425" bIns="45700" anchor="t" anchorCtr="0">
            <a:normAutofit fontScale="70000" lnSpcReduction="10000"/>
          </a:bodyPr>
          <a:lstStyle/>
          <a:p>
            <a:pPr marL="457200" lvl="0" indent="-323723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89166"/>
              <a:buChar char="►"/>
            </a:pPr>
            <a:r>
              <a:rPr lang="en-US" sz="2400"/>
              <a:t>Key Beneficiaries</a:t>
            </a:r>
            <a:endParaRPr sz="2400"/>
          </a:p>
          <a:p>
            <a:pPr marL="914400" lvl="1" indent="-3237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lang="en-US" sz="2400" b="1"/>
              <a:t>Jenna Hyde </a:t>
            </a:r>
            <a:r>
              <a:rPr lang="en-US" sz="2400"/>
              <a:t>- Comptroller / Senior Leader</a:t>
            </a:r>
            <a:endParaRPr sz="2400"/>
          </a:p>
          <a:p>
            <a:pPr marL="914400" lvl="1" indent="-3237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lang="en-US" sz="2400" b="1"/>
              <a:t>Victoria</a:t>
            </a:r>
            <a:r>
              <a:rPr lang="en-US" sz="2400"/>
              <a:t> </a:t>
            </a:r>
            <a:r>
              <a:rPr lang="en-US" sz="2400" b="1"/>
              <a:t>Howes</a:t>
            </a:r>
            <a:r>
              <a:rPr lang="en-US" sz="2400"/>
              <a:t> - Deputy Comptroller / Problem Sponsor</a:t>
            </a:r>
            <a:endParaRPr sz="2400"/>
          </a:p>
          <a:p>
            <a:pPr marL="1371600" lvl="2" indent="-310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666"/>
              <a:buChar char="►"/>
            </a:pPr>
            <a:r>
              <a:rPr lang="en-US" sz="2400"/>
              <a:t>They wanted a new Dashboard to fit the specific needs of each section of the </a:t>
            </a:r>
            <a:r>
              <a:rPr lang="en-US" sz="2230"/>
              <a:t>350 SWW’s FM Team</a:t>
            </a:r>
            <a:endParaRPr sz="2400"/>
          </a:p>
          <a:p>
            <a:pPr marL="914400" lvl="1" indent="-3237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lang="en-US" sz="2400" b="1"/>
              <a:t>FM Resource Advisors (RAs)</a:t>
            </a:r>
            <a:endParaRPr sz="2400"/>
          </a:p>
          <a:p>
            <a:pPr marL="1371600" lvl="2" indent="-3103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3636"/>
              <a:buChar char="►"/>
            </a:pPr>
            <a:r>
              <a:rPr lang="en-US" sz="2200"/>
              <a:t>Struggles with collaboration &amp; annoying data access permissions</a:t>
            </a:r>
            <a:endParaRPr sz="2200"/>
          </a:p>
          <a:p>
            <a:pPr marL="457200" lvl="0" indent="-32372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9166"/>
              <a:buChar char="►"/>
            </a:pPr>
            <a:r>
              <a:rPr lang="en-US" sz="2400" b="1"/>
              <a:t>Christopher Orpilla</a:t>
            </a:r>
            <a:r>
              <a:rPr lang="en-US" sz="2400"/>
              <a:t> - Tech Expert + Support</a:t>
            </a:r>
            <a:endParaRPr sz="2400"/>
          </a:p>
          <a:p>
            <a:pPr marL="914400" lvl="1" indent="-3103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666"/>
              <a:buChar char="►"/>
            </a:pPr>
            <a:r>
              <a:rPr lang="en-US" sz="2400"/>
              <a:t>Has been a great resource for information on the systems that the SWW uses </a:t>
            </a:r>
            <a:endParaRPr sz="2400"/>
          </a:p>
          <a:p>
            <a:pPr marL="914400" lvl="1" indent="-3103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666"/>
              <a:buChar char="►"/>
            </a:pPr>
            <a:r>
              <a:rPr lang="en-US" sz="2400"/>
              <a:t>Showed us how/where available data &amp; systems could be used in our solution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632761" y="28476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Universal Market &amp; Business Features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423475" y="1965375"/>
            <a:ext cx="10970400" cy="444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708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608"/>
              <a:buChar char="►"/>
            </a:pPr>
            <a:r>
              <a:rPr lang="en-US" sz="2000"/>
              <a:t>A comprehensive dashboard can help financial teams to identify funding gaps, prioritize investments and make data-driven decisions</a:t>
            </a:r>
            <a:endParaRPr sz="2000"/>
          </a:p>
          <a:p>
            <a:pPr marL="457200" lvl="0" indent="-33070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lang="en-US" sz="2000"/>
              <a:t>A couple of ways it can help </a:t>
            </a:r>
            <a:r>
              <a:rPr lang="en-US" sz="2000" b="1"/>
              <a:t>save time and resources</a:t>
            </a:r>
            <a:r>
              <a:rPr lang="en-US" sz="2000"/>
              <a:t>:</a:t>
            </a:r>
            <a:endParaRPr sz="2000"/>
          </a:p>
          <a:p>
            <a:pPr marL="914400" lvl="1" indent="-33070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lang="en-US" sz="1860" b="1"/>
              <a:t>Real-time collaboration</a:t>
            </a:r>
            <a:r>
              <a:rPr lang="en-US" sz="1860"/>
              <a:t>, quickly identify the spending </a:t>
            </a:r>
            <a:br>
              <a:rPr lang="en-US" sz="1860"/>
            </a:br>
            <a:r>
              <a:rPr lang="en-US" sz="1860"/>
              <a:t>trends, inconsistencies, etc. </a:t>
            </a:r>
            <a:endParaRPr sz="1860"/>
          </a:p>
          <a:p>
            <a:pPr marL="914400" lvl="1" indent="-33070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lang="en-US" sz="1860" b="1"/>
              <a:t>User-based access controls - </a:t>
            </a:r>
            <a:r>
              <a:rPr lang="en-US" sz="1860"/>
              <a:t>initial permissions, no need to </a:t>
            </a:r>
            <a:br>
              <a:rPr lang="en-US" sz="1860"/>
            </a:br>
            <a:r>
              <a:rPr lang="en-US" sz="1860"/>
              <a:t>give/receive permissions every time</a:t>
            </a:r>
            <a:endParaRPr sz="1860" b="1"/>
          </a:p>
          <a:p>
            <a:pPr marL="914400" lvl="1" indent="-33070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8"/>
              <a:buChar char="►"/>
            </a:pPr>
            <a:r>
              <a:rPr lang="en-US" sz="1860" b="1"/>
              <a:t>Automating manual tasks</a:t>
            </a:r>
            <a:r>
              <a:rPr lang="en-US" sz="1860"/>
              <a:t>, e.g. data entry or report generation </a:t>
            </a:r>
            <a:br>
              <a:rPr lang="en-US" sz="1860"/>
            </a:br>
            <a:endParaRPr sz="1860"/>
          </a:p>
        </p:txBody>
      </p:sp>
      <p:pic>
        <p:nvPicPr>
          <p:cNvPr id="343" name="Google Shape;343;p43" descr="Graphic cartoon character financial management Vector Image"/>
          <p:cNvPicPr preferRelativeResize="0"/>
          <p:nvPr/>
        </p:nvPicPr>
        <p:blipFill rotWithShape="1">
          <a:blip r:embed="rId3">
            <a:alphaModFix/>
          </a:blip>
          <a:srcRect b="9730"/>
          <a:stretch/>
        </p:blipFill>
        <p:spPr>
          <a:xfrm>
            <a:off x="8376250" y="2612262"/>
            <a:ext cx="3578451" cy="25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Trajectory</a:t>
            </a:r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body" idx="1"/>
          </p:nvPr>
        </p:nvSpPr>
        <p:spPr>
          <a:xfrm>
            <a:off x="646100" y="1460275"/>
            <a:ext cx="9113100" cy="512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Enthusiasm</a:t>
            </a:r>
            <a:r>
              <a:rPr lang="en-US"/>
              <a:t>:</a:t>
            </a: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Improving the 350 SWW FM office’s planning, budgeting, and execution processes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Frustration</a:t>
            </a:r>
            <a:r>
              <a:rPr lang="en-US"/>
              <a:t>:</a:t>
            </a: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Late swap to new Problem (Data-&gt;Cash)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Multiple pivots</a:t>
            </a:r>
            <a:endParaRPr/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Scheduling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Finding Our Pace</a:t>
            </a:r>
            <a:r>
              <a:rPr lang="en-US"/>
              <a:t>:</a:t>
            </a:r>
            <a:endParaRPr/>
          </a:p>
          <a:p>
            <a: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Learned more about DoD practices/behavior</a:t>
            </a:r>
            <a:endParaRPr/>
          </a:p>
          <a:p>
            <a:pPr marL="457200" marR="0" lvl="0" indent="-320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Gained experience with various Microsoft tools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Settling In</a:t>
            </a:r>
            <a:r>
              <a:rPr lang="en-US"/>
              <a:t>:</a:t>
            </a:r>
            <a:endParaRPr/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Eventually settled on a hybrid solution pulled from our initial ideas: 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Incorporate feedback and insight from different stakeholders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Leverage the practicality of Microsoft Tools</a:t>
            </a:r>
            <a:endParaRPr/>
          </a:p>
        </p:txBody>
      </p:sp>
      <p:pic>
        <p:nvPicPr>
          <p:cNvPr id="351" name="Google Shape;351;p44" descr="Premium Photo | Startup and new project concept with red rocket flying up  with dotted trajectory above rede growth graph on light background 3d  render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350" y="2522857"/>
            <a:ext cx="3899899" cy="260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Feedback </a:t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58" name="Google Shape;358;p45"/>
          <p:cNvSpPr txBox="1">
            <a:spLocks noGrp="1"/>
          </p:cNvSpPr>
          <p:nvPr>
            <p:ph type="body" idx="1"/>
          </p:nvPr>
        </p:nvSpPr>
        <p:spPr>
          <a:xfrm>
            <a:off x="960875" y="4587125"/>
            <a:ext cx="5590200" cy="395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“Using that tool, not reinventing the wheel, but creating our own from that” - </a:t>
            </a:r>
            <a:r>
              <a:rPr lang="en-US" sz="2500" b="1"/>
              <a:t>Jenna Hyde </a:t>
            </a:r>
            <a:r>
              <a:rPr lang="en-US" sz="2500"/>
              <a:t>3/15</a:t>
            </a:r>
            <a:endParaRPr sz="2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59" name="Google Shape;359;p45"/>
          <p:cNvSpPr txBox="1">
            <a:spLocks noGrp="1"/>
          </p:cNvSpPr>
          <p:nvPr>
            <p:ph type="body" idx="1"/>
          </p:nvPr>
        </p:nvSpPr>
        <p:spPr>
          <a:xfrm>
            <a:off x="6641975" y="4280000"/>
            <a:ext cx="4615200" cy="395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“I don’t want you guys to get caught in between a sales pitch and people going against each other”   - </a:t>
            </a:r>
            <a:r>
              <a:rPr lang="en-US" sz="2500" b="1"/>
              <a:t>Jenna Hyde</a:t>
            </a:r>
            <a:r>
              <a:rPr lang="en-US" sz="2500"/>
              <a:t> 3/15 </a:t>
            </a:r>
            <a:endParaRPr sz="2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360" name="Google Shape;360;p45"/>
          <p:cNvSpPr txBox="1">
            <a:spLocks noGrp="1"/>
          </p:cNvSpPr>
          <p:nvPr>
            <p:ph type="body" idx="1"/>
          </p:nvPr>
        </p:nvSpPr>
        <p:spPr>
          <a:xfrm>
            <a:off x="960875" y="1450800"/>
            <a:ext cx="5201100" cy="395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“We don’t want a dashboard, we are requesting a [working, business management] tool… being able to link the PowerBI dashboard to our tool is important” - </a:t>
            </a:r>
            <a:r>
              <a:rPr lang="en-US" sz="2500" b="1"/>
              <a:t>Victoria Howes</a:t>
            </a:r>
            <a:r>
              <a:rPr lang="en-US" sz="2500"/>
              <a:t>, 3/22</a:t>
            </a:r>
            <a:endParaRPr sz="2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6641975" y="1450800"/>
            <a:ext cx="4944900" cy="395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“I think you are absolutely right with that ‘cause at the end of the day, it’s about the user. It’s about what we can do to help the end user” - </a:t>
            </a:r>
            <a:r>
              <a:rPr lang="en-US" sz="2500" b="1"/>
              <a:t>Kermitt Francis</a:t>
            </a:r>
            <a:r>
              <a:rPr lang="en-US" sz="2500"/>
              <a:t>, 3/13 </a:t>
            </a:r>
            <a:endParaRPr sz="2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5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2261</Words>
  <Application>Microsoft Macintosh PowerPoint</Application>
  <PresentationFormat>Widescreen</PresentationFormat>
  <Paragraphs>268</Paragraphs>
  <Slides>22</Slides>
  <Notes>22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Noto Sans Symbols</vt:lpstr>
      <vt:lpstr>Century Gothic</vt:lpstr>
      <vt:lpstr>Roboto</vt:lpstr>
      <vt:lpstr>Calibri</vt:lpstr>
      <vt:lpstr>Arial</vt:lpstr>
      <vt:lpstr>Ion</vt:lpstr>
      <vt:lpstr>1_Ion</vt:lpstr>
      <vt:lpstr>Cash Dash  Presented By:  Trafton Boothby, Christie Djidjev, Andrew Bell, Matthew Chesser, Seamus O’Meara  Date: 4/27/2023</vt:lpstr>
      <vt:lpstr>The Problem Pitch</vt:lpstr>
      <vt:lpstr>First Steps &amp; Initial Idea</vt:lpstr>
      <vt:lpstr>Interviews Conducted: 26</vt:lpstr>
      <vt:lpstr>Mentors &amp; Their Affiliations</vt:lpstr>
      <vt:lpstr>A Few Key Individuals</vt:lpstr>
      <vt:lpstr>Universal Market &amp; Business Features</vt:lpstr>
      <vt:lpstr>Our Trajectory</vt:lpstr>
      <vt:lpstr>Client Feedback </vt:lpstr>
      <vt:lpstr>Workflow Comparison Chart Current vs. Revised</vt:lpstr>
      <vt:lpstr>PowerPoint Presentation</vt:lpstr>
      <vt:lpstr>Our Revised Org-Chart</vt:lpstr>
      <vt:lpstr>Beneficiary Update </vt:lpstr>
      <vt:lpstr>Initial MMC</vt:lpstr>
      <vt:lpstr>Final MMC</vt:lpstr>
      <vt:lpstr>What we did initially</vt:lpstr>
      <vt:lpstr>Initial MVP</vt:lpstr>
      <vt:lpstr>Current MVP Overview</vt:lpstr>
      <vt:lpstr>PowerPoint Presentation</vt:lpstr>
      <vt:lpstr>SharePoint Process Map </vt:lpstr>
      <vt:lpstr>PowerPoint Presentation</vt:lpstr>
      <vt:lpstr>Our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Cash Dash  Presented By:  Trafton Boothby, Christie Djidjev, Andrew Bell, Matthew Chesser, Seamus O’Meara  Date: 4/27/2023</dc:title>
  <cp:lastModifiedBy>Christie Djidjev</cp:lastModifiedBy>
  <cp:revision>1</cp:revision>
  <dcterms:modified xsi:type="dcterms:W3CDTF">2023-10-04T22:51:43Z</dcterms:modified>
</cp:coreProperties>
</file>